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8" r:id="rId13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C00"/>
    <a:srgbClr val="BD7B57"/>
    <a:srgbClr val="762700"/>
    <a:srgbClr val="993300"/>
    <a:srgbClr val="BC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660" y="90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2" y="2130427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274640"/>
            <a:ext cx="2430304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274640"/>
            <a:ext cx="711088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406902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600202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7" y="1600202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273052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435102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00202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5A7B6-B3D0-420F-9F15-CB12B233539C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2" y="6356352"/>
            <a:ext cx="3420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7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684A-AFC9-4811-BCC8-954C7CB5F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hyperlink" Target="https://kupidonia.ru/viktoriny/viktorina-po-okruzhajuschemu-miru-semejnyj-bjudzhet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5n821NyBRM&amp;t=3s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0" y="980728"/>
            <a:ext cx="10801350" cy="4536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091" y="116632"/>
            <a:ext cx="10513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 Condensed" pitchFamily="34" charset="0"/>
              </a:rPr>
              <a:t>НЕТИПОВОЕ МУНИЦИПАЛЬНОЕ БЮДЖЕТНОЕ ОБЩЕОБРАЗОВАТЕЛЬНОЕ </a:t>
            </a:r>
            <a:r>
              <a:rPr lang="ru-RU" sz="2400" dirty="0" smtClean="0">
                <a:latin typeface="Bahnschrift Condensed" pitchFamily="34" charset="0"/>
              </a:rPr>
              <a:t>УЧРЕЖДЕНИЕ АНЖЕРО-СУДЖЕНСКОГО </a:t>
            </a:r>
            <a:r>
              <a:rPr lang="ru-RU" sz="2400" dirty="0">
                <a:latin typeface="Bahnschrift Condensed" pitchFamily="34" charset="0"/>
              </a:rPr>
              <a:t>ГОРОДСКОГО </a:t>
            </a:r>
            <a:r>
              <a:rPr lang="ru-RU" sz="2400" dirty="0" smtClean="0">
                <a:latin typeface="Bahnschrift Condensed" pitchFamily="34" charset="0"/>
              </a:rPr>
              <a:t>ОКРУГА «ГИМНАЗИЯ </a:t>
            </a:r>
            <a:r>
              <a:rPr lang="ru-RU" sz="2400" dirty="0">
                <a:latin typeface="Bahnschrift Condensed" pitchFamily="34" charset="0"/>
              </a:rPr>
              <a:t>№11»</a:t>
            </a:r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48147" y="548680"/>
            <a:ext cx="9433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2203" y="2060848"/>
            <a:ext cx="8640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SemiCondensed" pitchFamily="34" charset="0"/>
              </a:rPr>
              <a:t>Занятие по курсу </a:t>
            </a:r>
          </a:p>
          <a:p>
            <a:pPr algn="ctr"/>
            <a:r>
              <a:rPr lang="ru-RU" sz="3200" u="sng" dirty="0" smtClean="0">
                <a:latin typeface="Bahnschrift Light SemiCondensed" pitchFamily="34" charset="0"/>
              </a:rPr>
              <a:t>«Основы финансовой грамотности»</a:t>
            </a:r>
          </a:p>
          <a:p>
            <a:pPr algn="ctr"/>
            <a:r>
              <a:rPr lang="ru-RU" sz="3200" dirty="0">
                <a:latin typeface="Bahnschrift Light SemiCondensed" pitchFamily="34" charset="0"/>
              </a:rPr>
              <a:t>в</a:t>
            </a:r>
            <a:r>
              <a:rPr lang="ru-RU" sz="3200" dirty="0" smtClean="0">
                <a:latin typeface="Bahnschrift Light SemiCondensed" pitchFamily="34" charset="0"/>
              </a:rPr>
              <a:t>о </a:t>
            </a:r>
            <a:r>
              <a:rPr lang="ru-RU" sz="3200" dirty="0" smtClean="0">
                <a:latin typeface="Bahnschrift Light SemiCondensed" pitchFamily="34" charset="0"/>
              </a:rPr>
              <a:t>2 классе</a:t>
            </a:r>
          </a:p>
          <a:p>
            <a:pPr algn="ctr"/>
            <a:r>
              <a:rPr lang="ru-RU" sz="4400" b="1" u="sng" dirty="0" smtClean="0">
                <a:latin typeface="Bahnschrift Light SemiCondensed" pitchFamily="34" charset="0"/>
              </a:rPr>
              <a:t>«Семейный бюджет»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32323" y="5103674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u="sng" dirty="0" smtClean="0">
                <a:latin typeface="Bahnschrift Condensed" pitchFamily="34" charset="0"/>
                <a:cs typeface="Times New Roman" panose="02020603050405020304" pitchFamily="18" charset="0"/>
              </a:rPr>
              <a:t>Автор-составитель: </a:t>
            </a:r>
            <a:r>
              <a:rPr lang="ru-RU" sz="2400" dirty="0" smtClean="0">
                <a:latin typeface="Bahnschrift Condensed" pitchFamily="34" charset="0"/>
                <a:cs typeface="Times New Roman" panose="02020603050405020304" pitchFamily="18" charset="0"/>
              </a:rPr>
              <a:t>Беседина Екатерина </a:t>
            </a:r>
            <a:r>
              <a:rPr lang="ru-RU" sz="2400" dirty="0" smtClean="0">
                <a:latin typeface="Bahnschrift Condensed" pitchFamily="34" charset="0"/>
                <a:cs typeface="Times New Roman" panose="02020603050405020304" pitchFamily="18" charset="0"/>
              </a:rPr>
              <a:t>Анатольевна,</a:t>
            </a:r>
            <a:endParaRPr lang="ru-RU" sz="2400" u="sng" dirty="0" smtClean="0">
              <a:latin typeface="Bahnschrift Condensed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latin typeface="Bahnschrift Condensed" pitchFamily="34" charset="0"/>
                <a:cs typeface="Times New Roman" panose="02020603050405020304" pitchFamily="18" charset="0"/>
              </a:rPr>
              <a:t>учитель начальных классов НМБОУ «Гимназия №11»</a:t>
            </a:r>
          </a:p>
          <a:p>
            <a:pPr algn="r"/>
            <a:r>
              <a:rPr lang="ru-RU" sz="2400" dirty="0" smtClean="0">
                <a:latin typeface="Bahnschrift Condensed" pitchFamily="34" charset="0"/>
                <a:cs typeface="Times New Roman" panose="02020603050405020304" pitchFamily="18" charset="0"/>
              </a:rPr>
              <a:t>Анжеро-Судженского ГО</a:t>
            </a:r>
          </a:p>
          <a:p>
            <a:pPr algn="ctr"/>
            <a:endParaRPr lang="ru-RU" dirty="0" smtClean="0">
              <a:latin typeface="Bahnschrift Condensed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 smtClean="0">
                <a:latin typeface="Bahnschrift Condensed" pitchFamily="34" charset="0"/>
              </a:rPr>
              <a:t>Интерактивная игра:</a:t>
            </a:r>
            <a:endParaRPr lang="ru-RU" sz="6000" b="1" u="sng" dirty="0">
              <a:latin typeface="Bahnschrift Condense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99" y="1772816"/>
            <a:ext cx="7056784" cy="4573709"/>
          </a:xfrm>
          <a:prstGeom prst="rect">
            <a:avLst/>
          </a:prstGeom>
          <a:noFill/>
          <a:ln w="9525">
            <a:solidFill>
              <a:srgbClr val="541C00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8787" y="1628800"/>
            <a:ext cx="4129108" cy="2664296"/>
          </a:xfrm>
          <a:prstGeom prst="rect">
            <a:avLst/>
          </a:prstGeom>
          <a:noFill/>
          <a:ln w="9525">
            <a:solidFill>
              <a:srgbClr val="541C00"/>
            </a:solidFill>
            <a:miter lim="800000"/>
            <a:headEnd/>
            <a:tailEnd/>
          </a:ln>
          <a:effectLst/>
        </p:spPr>
      </p:pic>
      <p:pic>
        <p:nvPicPr>
          <p:cNvPr id="9" name="Picture 3" descr="https://polinka.top/uploads/posts/2023-06/1686147776_polinka-top-p-kartinki-na-temu-byudzhet-krasivo-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01" t="15474" r="7506" b="12654"/>
          <a:stretch>
            <a:fillRect/>
          </a:stretch>
        </p:blipFill>
        <p:spPr bwMode="auto">
          <a:xfrm>
            <a:off x="7413700" y="4293096"/>
            <a:ext cx="3387650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ownloads\38af8d6103e55b573020c7d4ae9dde79.jpg"/>
          <p:cNvPicPr>
            <a:picLocks noChangeAspect="1" noChangeArrowheads="1"/>
          </p:cNvPicPr>
          <p:nvPr/>
        </p:nvPicPr>
        <p:blipFill>
          <a:blip r:embed="rId2" cstate="print"/>
          <a:srcRect l="15471" t="36988" r="45958" b="39005"/>
          <a:stretch>
            <a:fillRect/>
          </a:stretch>
        </p:blipFill>
        <p:spPr bwMode="auto">
          <a:xfrm>
            <a:off x="5760715" y="1916832"/>
            <a:ext cx="4367446" cy="3528392"/>
          </a:xfrm>
          <a:prstGeom prst="rect">
            <a:avLst/>
          </a:prstGeom>
          <a:noFill/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3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latin typeface="Bahnschrift Condensed" pitchFamily="34" charset="0"/>
              </a:rPr>
              <a:t>Первичное закрепление:</a:t>
            </a:r>
            <a:endParaRPr lang="ru-RU" sz="4800" b="1" u="sng" dirty="0">
              <a:latin typeface="Bahnschrift Condense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288107" y="5157192"/>
            <a:ext cx="532447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832723" y="5445224"/>
            <a:ext cx="46085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>
                <a:latin typeface="Bahnschrift SemiBold SemiConden" pitchFamily="34" charset="0"/>
                <a:hlinkClick r:id="rId5"/>
              </a:rPr>
              <a:t>https://kupidonia.ru/viktoriny/viktorina-po-okruzhajuschemu-miru-semejnyj-bjudzhet</a:t>
            </a:r>
            <a:r>
              <a:rPr lang="ru-RU" sz="2000" dirty="0">
                <a:latin typeface="Bahnschrift SemiBold SemiConden" pitchFamily="34" charset="0"/>
              </a:rPr>
              <a:t> </a:t>
            </a:r>
          </a:p>
          <a:p>
            <a:pPr algn="just"/>
            <a:endParaRPr lang="ru-RU" dirty="0"/>
          </a:p>
        </p:txBody>
      </p:sp>
      <p:pic>
        <p:nvPicPr>
          <p:cNvPr id="10" name="Picture 2" descr="http://qrcoder.ru/code/?https%3A%2F%2Fkupidonia.ru%2Fviktoriny%2Fviktorina-po-okruzhajuschemu-miru-semejnyj-bjudzhet&amp;10&amp;0"/>
          <p:cNvPicPr>
            <a:picLocks noChangeAspect="1" noChangeArrowheads="1"/>
          </p:cNvPicPr>
          <p:nvPr/>
        </p:nvPicPr>
        <p:blipFill>
          <a:blip r:embed="rId6" cstate="print"/>
          <a:srcRect l="4714" t="4714" r="5726" b="3369"/>
          <a:stretch>
            <a:fillRect/>
          </a:stretch>
        </p:blipFill>
        <p:spPr bwMode="auto">
          <a:xfrm>
            <a:off x="6624811" y="2420888"/>
            <a:ext cx="2592288" cy="2660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108" y="1797790"/>
            <a:ext cx="5328592" cy="32153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872283" y="3861049"/>
            <a:ext cx="2304256" cy="2880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541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latin typeface="Bahnschrift Condensed" pitchFamily="34" charset="0"/>
              </a:rPr>
              <a:t>Рефлексия:</a:t>
            </a:r>
            <a:endParaRPr lang="ru-RU" sz="7200" b="1" u="sng" dirty="0">
              <a:latin typeface="Bahnschrift Condensed" pitchFamily="34" charset="0"/>
            </a:endParaRPr>
          </a:p>
        </p:txBody>
      </p:sp>
      <p:pic>
        <p:nvPicPr>
          <p:cNvPr id="7" name="Picture 2" descr="https://amiel.club/uploads/posts/2022-03/1647670664_1-amiel-club-p-lukoshko-kartinki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79" y="1756232"/>
            <a:ext cx="4392488" cy="472971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6F7"/>
              </a:clrFrom>
              <a:clrTo>
                <a:srgbClr val="F7F6F7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472683" y="1628800"/>
            <a:ext cx="4392488" cy="44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188640"/>
            <a:ext cx="4457701" cy="18722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0115" y="2276872"/>
            <a:ext cx="101531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latin typeface="Bahnschrift Condensed" pitchFamily="34" charset="0"/>
              </a:rPr>
              <a:t>формирование  понятия «семейный бюджет, «доходы», «расходы»; </a:t>
            </a:r>
            <a:r>
              <a:rPr lang="ru-RU" sz="3200" dirty="0" smtClean="0">
                <a:latin typeface="Bahnschrift Condensed" pitchFamily="34" charset="0"/>
              </a:rPr>
              <a:t>знакомство </a:t>
            </a:r>
            <a:r>
              <a:rPr lang="ru-RU" sz="3200" dirty="0">
                <a:latin typeface="Bahnschrift Condensed" pitchFamily="34" charset="0"/>
              </a:rPr>
              <a:t>с основными частями бюджета, </a:t>
            </a:r>
            <a:r>
              <a:rPr lang="ru-RU" sz="3200" dirty="0" smtClean="0">
                <a:latin typeface="Bahnschrift Condensed" pitchFamily="34" charset="0"/>
              </a:rPr>
              <a:t>способствование </a:t>
            </a:r>
            <a:r>
              <a:rPr lang="ru-RU" sz="3200" dirty="0">
                <a:latin typeface="Bahnschrift Condensed" pitchFamily="34" charset="0"/>
              </a:rPr>
              <a:t>подготовке детей к самостоятельной жизни, умению экономить средства и правильно ими распоряжаться.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80195" y="4046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latin typeface="Bahnschrift Condensed" pitchFamily="34" charset="0"/>
              </a:rPr>
              <a:t>Цель:</a:t>
            </a:r>
            <a:endParaRPr lang="ru-RU" sz="7200" b="1" u="sng" dirty="0">
              <a:latin typeface="Bahnschrift Condensed" pitchFamily="34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123" y="2276872"/>
            <a:ext cx="1008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Bahnschrift Condensed" pitchFamily="34" charset="0"/>
                <a:cs typeface="Times New Roman" panose="02020603050405020304" pitchFamily="18" charset="0"/>
              </a:rPr>
              <a:t>фронтальная, групповая, индивидуальная формы работы, беседа, просмотр видеоролика, игра, онлайн </a:t>
            </a:r>
            <a:r>
              <a:rPr lang="ru-RU" sz="3200" dirty="0" smtClean="0">
                <a:latin typeface="Bahnschrift Condensed" pitchFamily="34" charset="0"/>
                <a:cs typeface="Times New Roman" panose="02020603050405020304" pitchFamily="18" charset="0"/>
              </a:rPr>
              <a:t>викторина</a:t>
            </a:r>
            <a:r>
              <a:rPr lang="ru-RU" sz="3200" dirty="0">
                <a:latin typeface="Bahnschrift Condensed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Bahnschrift Condens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216099" y="332656"/>
            <a:ext cx="10441160" cy="1872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80195" y="54868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 smtClean="0">
                <a:latin typeface="Bahnschrift Condensed" pitchFamily="34" charset="0"/>
              </a:rPr>
              <a:t>Формы и методы обучения</a:t>
            </a:r>
            <a:r>
              <a:rPr lang="ru-RU" sz="7200" b="1" u="sng" dirty="0" smtClean="0">
                <a:latin typeface="Bahnschrift Condensed" pitchFamily="34" charset="0"/>
              </a:rPr>
              <a:t>:</a:t>
            </a:r>
            <a:endParaRPr lang="ru-RU" sz="7200" b="1" u="sng" dirty="0">
              <a:latin typeface="Bahnschrift Condensed" pitchFamily="34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07" y="1733728"/>
            <a:ext cx="7272808" cy="4623374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3" cstate="print"/>
          <a:srcRect l="4763" t="35437" r="2041"/>
          <a:stretch>
            <a:fillRect/>
          </a:stretch>
        </p:blipFill>
        <p:spPr bwMode="auto">
          <a:xfrm>
            <a:off x="576139" y="0"/>
            <a:ext cx="9649072" cy="17301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08187" y="14401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latin typeface="Bahnschrift Condensed" pitchFamily="34" charset="0"/>
              </a:rPr>
              <a:t>Мотивация: </a:t>
            </a:r>
            <a:endParaRPr lang="ru-RU" sz="7200" b="1" u="sng" dirty="0">
              <a:latin typeface="Bahnschrift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11" y="2060848"/>
            <a:ext cx="6566891" cy="410990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3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40235" y="14401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latin typeface="Bahnschrift Condensed" pitchFamily="34" charset="0"/>
              </a:rPr>
              <a:t>Актуализация знаний:</a:t>
            </a:r>
            <a:endParaRPr lang="ru-RU" sz="5400" b="1" u="sng" dirty="0">
              <a:latin typeface="Bahnschrift Condensed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lum contrast="40000"/>
          </a:blip>
          <a:srcRect t="8519" b="10024"/>
          <a:stretch>
            <a:fillRect/>
          </a:stretch>
        </p:blipFill>
        <p:spPr bwMode="auto">
          <a:xfrm>
            <a:off x="6912843" y="2492896"/>
            <a:ext cx="3672408" cy="151216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6912843" y="4221088"/>
            <a:ext cx="3672408" cy="151216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40435" y="1556792"/>
            <a:ext cx="396044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12243" y="18864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latin typeface="Bahnschrift Condensed" pitchFamily="34" charset="0"/>
              </a:rPr>
              <a:t>Проблемная ситуация :</a:t>
            </a:r>
            <a:endParaRPr lang="ru-RU" sz="4800" b="1" u="sng" dirty="0">
              <a:latin typeface="Bahnschrift Condensed" pitchFamily="34" charset="0"/>
            </a:endParaRPr>
          </a:p>
        </p:txBody>
      </p:sp>
      <p:pic>
        <p:nvPicPr>
          <p:cNvPr id="9" name="Picture 10" descr="https://polotnos.cdnbro.com/posts/32447503-klipart-mysh-41.jpg"/>
          <p:cNvPicPr>
            <a:picLocks noChangeAspect="1" noChangeArrowheads="1"/>
          </p:cNvPicPr>
          <p:nvPr/>
        </p:nvPicPr>
        <p:blipFill>
          <a:blip r:embed="rId4" cstate="print"/>
          <a:srcRect l="50617" t="30099" r="14815" b="14345"/>
          <a:stretch>
            <a:fillRect/>
          </a:stretch>
        </p:blipFill>
        <p:spPr bwMode="auto">
          <a:xfrm>
            <a:off x="8473091" y="3116156"/>
            <a:ext cx="2328259" cy="3741844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44091" y="1628800"/>
            <a:ext cx="3024336" cy="1800200"/>
          </a:xfrm>
          <a:prstGeom prst="wedgeRoundRectCallout">
            <a:avLst>
              <a:gd name="adj1" fmla="val 30722"/>
              <a:gd name="adj2" fmla="val 67344"/>
              <a:gd name="adj3" fmla="val 16667"/>
            </a:avLst>
          </a:prstGeom>
          <a:solidFill>
            <a:srgbClr val="D1863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ln>
                  <a:solidFill>
                    <a:sysClr val="windowText" lastClr="000000"/>
                  </a:solidFill>
                </a:ln>
                <a:latin typeface="Bahnschrift Condensed" pitchFamily="34" charset="0"/>
              </a:rPr>
              <a:t>Теперь мне совсем непонятно стало. 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200875" y="1628800"/>
            <a:ext cx="3456384" cy="1584176"/>
          </a:xfrm>
          <a:prstGeom prst="wedgeRoundRectCallout">
            <a:avLst>
              <a:gd name="adj1" fmla="val 8659"/>
              <a:gd name="adj2" fmla="val 69107"/>
              <a:gd name="adj3" fmla="val 16667"/>
            </a:avLst>
          </a:prstGeom>
          <a:solidFill>
            <a:srgbClr val="DFAB7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Bahnschrift Light SemiCondensed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ahnschrift Condensed" pitchFamily="34" charset="0"/>
              </a:rPr>
              <a:t>Посмотри</a:t>
            </a:r>
            <a:r>
              <a:rPr lang="ru-RU" dirty="0">
                <a:solidFill>
                  <a:schemeClr val="tx1"/>
                </a:solidFill>
                <a:latin typeface="Bahnschrift Condensed" pitchFamily="34" charset="0"/>
              </a:rPr>
              <a:t>! Родители оставили нам список дел, в которые входят дела связанные с семейным бюджетом</a:t>
            </a:r>
            <a:r>
              <a:rPr lang="ru-RU" sz="2800" dirty="0">
                <a:latin typeface="Bahnschrift Condensed" pitchFamily="34" charset="0"/>
              </a:rPr>
              <a:t>.</a:t>
            </a:r>
          </a:p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Bahnschrift Condensed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Bahnschrift Condensed" pitchFamily="34" charset="0"/>
            </a:endParaRPr>
          </a:p>
        </p:txBody>
      </p:sp>
      <p:pic>
        <p:nvPicPr>
          <p:cNvPr id="12" name="Picture 10" descr="https://polotnos.cdnbro.com/posts/32447503-klipart-mysh-41.jpg"/>
          <p:cNvPicPr>
            <a:picLocks noChangeAspect="1" noChangeArrowheads="1"/>
          </p:cNvPicPr>
          <p:nvPr/>
        </p:nvPicPr>
        <p:blipFill>
          <a:blip r:embed="rId4" cstate="print"/>
          <a:srcRect l="14815" t="30099" r="49383" b="14345"/>
          <a:stretch>
            <a:fillRect/>
          </a:stretch>
        </p:blipFill>
        <p:spPr bwMode="auto">
          <a:xfrm>
            <a:off x="576139" y="2852936"/>
            <a:ext cx="2581041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latin typeface="Bahnschrift Condensed" pitchFamily="34" charset="0"/>
              </a:rPr>
              <a:t>Закрепление:</a:t>
            </a:r>
            <a:endParaRPr lang="ru-RU" sz="7200" b="1" u="sng" dirty="0">
              <a:latin typeface="Bahnschrift Condens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722" t="8936" r="5405" b="6286"/>
          <a:stretch>
            <a:fillRect/>
          </a:stretch>
        </p:blipFill>
        <p:spPr bwMode="auto">
          <a:xfrm>
            <a:off x="5616699" y="2276872"/>
            <a:ext cx="5038582" cy="339009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32123" y="2708920"/>
            <a:ext cx="4752603" cy="2469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4" descr="http://qrcoder.ru/code/?https%3A%2F%2Fwww.youtube.com%2Fwatch%3Fv%3DF5n821NyBRM%26t%3D3s&amp;10&amp;0"/>
          <p:cNvPicPr>
            <a:picLocks noChangeAspect="1" noChangeArrowheads="1"/>
          </p:cNvPicPr>
          <p:nvPr/>
        </p:nvPicPr>
        <p:blipFill>
          <a:blip r:embed="rId5" cstate="print"/>
          <a:srcRect l="7683" t="7683" r="7806" b="7806"/>
          <a:stretch>
            <a:fillRect/>
          </a:stretch>
        </p:blipFill>
        <p:spPr bwMode="auto">
          <a:xfrm>
            <a:off x="4032523" y="5157192"/>
            <a:ext cx="1440160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5445224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hnschrift SemiBold SemiConden" pitchFamily="34" charset="0"/>
                <a:hlinkClick r:id="rId6"/>
              </a:rPr>
              <a:t>https://www.youtube.com/watch?v=F5n821NyBRM&amp;t=3s</a:t>
            </a:r>
            <a:r>
              <a:rPr lang="ru-RU" sz="2400" dirty="0" smtClean="0">
                <a:latin typeface="Bahnschrift SemiBold SemiConden" pitchFamily="34" charset="0"/>
              </a:rPr>
              <a:t>  </a:t>
            </a:r>
            <a:endParaRPr lang="ru-RU" sz="2400" dirty="0">
              <a:latin typeface="Bahnschrift SemiBold SemiConden" pitchFamily="34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503981" y="177281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latin typeface="Bahnschrift SemiBold SemiConden" pitchFamily="34" charset="0"/>
              </a:rPr>
              <a:t>Видео-урок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latin typeface="Bahnschrift Condensed" pitchFamily="34" charset="0"/>
              </a:rPr>
              <a:t>Открытие новых знаний:</a:t>
            </a:r>
            <a:endParaRPr lang="ru-RU" sz="7200" b="1" u="sng" dirty="0">
              <a:latin typeface="Bahnschrift Condensed" pitchFamily="34" charset="0"/>
            </a:endParaRPr>
          </a:p>
        </p:txBody>
      </p:sp>
      <p:pic>
        <p:nvPicPr>
          <p:cNvPr id="7" name="Picture 2" descr="https://img.dasreda.ru/photo-data/d6698183-92fa-47c5-9e6f-52b642514f2a/shutterstock_708068554.jpg"/>
          <p:cNvPicPr>
            <a:picLocks noChangeAspect="1" noChangeArrowheads="1"/>
          </p:cNvPicPr>
          <p:nvPr/>
        </p:nvPicPr>
        <p:blipFill>
          <a:blip r:embed="rId3" cstate="print"/>
          <a:srcRect l="3512" r="3775"/>
          <a:stretch>
            <a:fillRect/>
          </a:stretch>
        </p:blipFill>
        <p:spPr bwMode="auto">
          <a:xfrm>
            <a:off x="288106" y="1556792"/>
            <a:ext cx="5076997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https://www.chefsbest.com/wp-content/uploads/2022/10/21-Quality-and-Pr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683" y="1556792"/>
            <a:ext cx="5177551" cy="3168352"/>
          </a:xfrm>
          <a:prstGeom prst="rect">
            <a:avLst/>
          </a:prstGeom>
          <a:noFill/>
        </p:spPr>
      </p:pic>
      <p:pic>
        <p:nvPicPr>
          <p:cNvPr id="8" name="Picture 2" descr="https://thumbs.dreamstime.com/z/%D1%81%D1%82%D0%BE%D0%B9%D0%BB-%D0%B8%D0%BB%D0%B8-%D0%B2%D0%B8%D1%82%D1%80%D0%B8%D0%BD%D0%B0-%D1%81-%D0%B4%D0%B5%D1%82%D1%8C%D0%BC%D0%B8-%D0%B8%D0%B3%D1%80%D1%83%D1%88%D0%BA%D0%B0%D0%BC%D0%B8-%D0%B4%D0%B5%D1%82%D0%B5%D0%B9-115251871.jpg"/>
          <p:cNvPicPr>
            <a:picLocks noChangeAspect="1" noChangeArrowheads="1"/>
          </p:cNvPicPr>
          <p:nvPr/>
        </p:nvPicPr>
        <p:blipFill>
          <a:blip r:embed="rId5" cstate="print"/>
          <a:srcRect l="8402" r="2538" b="29247"/>
          <a:stretch>
            <a:fillRect/>
          </a:stretch>
        </p:blipFill>
        <p:spPr bwMode="auto">
          <a:xfrm>
            <a:off x="3312443" y="4077072"/>
            <a:ext cx="4104456" cy="2530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7848947" y="6309320"/>
            <a:ext cx="864096" cy="360040"/>
          </a:xfrm>
          <a:prstGeom prst="actionButtonBackPrevious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785051" y="6309320"/>
            <a:ext cx="864096" cy="360040"/>
          </a:xfrm>
          <a:prstGeom prst="actionButtonHome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721155" y="6309320"/>
            <a:ext cx="864096" cy="360040"/>
          </a:xfrm>
          <a:prstGeom prst="actionButtonForwardNext">
            <a:avLst/>
          </a:prstGeom>
          <a:solidFill>
            <a:srgbClr val="BD7B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user\Downloads\b742cb703ebb873ee48aedaee185c687.jpg"/>
          <p:cNvPicPr>
            <a:picLocks noChangeAspect="1" noChangeArrowheads="1"/>
          </p:cNvPicPr>
          <p:nvPr/>
        </p:nvPicPr>
        <p:blipFill>
          <a:blip r:embed="rId2" cstate="print"/>
          <a:srcRect l="4763" t="35437" r="2041"/>
          <a:stretch>
            <a:fillRect/>
          </a:stretch>
        </p:blipFill>
        <p:spPr bwMode="auto">
          <a:xfrm>
            <a:off x="576139" y="0"/>
            <a:ext cx="9937104" cy="17301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235" y="1440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latin typeface="Bahnschrift Condensed" pitchFamily="34" charset="0"/>
              </a:rPr>
              <a:t>Открытие новых знаний:</a:t>
            </a:r>
            <a:endParaRPr lang="ru-RU" sz="4800" b="1" u="sng" dirty="0">
              <a:latin typeface="Bahnschrift Condens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07" y="1916832"/>
            <a:ext cx="6149871" cy="3988098"/>
          </a:xfrm>
          <a:prstGeom prst="rect">
            <a:avLst/>
          </a:prstGeom>
          <a:noFill/>
          <a:ln w="9525">
            <a:solidFill>
              <a:srgbClr val="541C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507" t="1549"/>
          <a:stretch>
            <a:fillRect/>
          </a:stretch>
        </p:blipFill>
        <p:spPr bwMode="auto">
          <a:xfrm>
            <a:off x="6552803" y="1628800"/>
            <a:ext cx="4104531" cy="4577303"/>
          </a:xfrm>
          <a:prstGeom prst="rect">
            <a:avLst/>
          </a:prstGeom>
          <a:noFill/>
          <a:ln w="9525">
            <a:solidFill>
              <a:srgbClr val="541C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160</Words>
  <Application>Microsoft Office PowerPoint</Application>
  <PresentationFormat>Произвольный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Bahnschrift Condensed</vt:lpstr>
      <vt:lpstr>Bahnschrift Light SemiCondensed</vt:lpstr>
      <vt:lpstr>Bahnschrift SemiBold SemiConden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Кабинет №104</cp:lastModifiedBy>
  <cp:revision>27</cp:revision>
  <dcterms:created xsi:type="dcterms:W3CDTF">2024-05-12T06:31:07Z</dcterms:created>
  <dcterms:modified xsi:type="dcterms:W3CDTF">2024-05-15T06:16:07Z</dcterms:modified>
</cp:coreProperties>
</file>